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5" r:id="rId8"/>
    <p:sldId id="267" r:id="rId9"/>
    <p:sldId id="281" r:id="rId10"/>
    <p:sldId id="268" r:id="rId11"/>
    <p:sldId id="269" r:id="rId12"/>
    <p:sldId id="282" r:id="rId13"/>
    <p:sldId id="270" r:id="rId14"/>
    <p:sldId id="273" r:id="rId15"/>
    <p:sldId id="272" r:id="rId16"/>
    <p:sldId id="274" r:id="rId17"/>
    <p:sldId id="275" r:id="rId18"/>
    <p:sldId id="277" r:id="rId19"/>
    <p:sldId id="283" r:id="rId20"/>
    <p:sldId id="276" r:id="rId21"/>
    <p:sldId id="278" r:id="rId22"/>
    <p:sldId id="284" r:id="rId23"/>
    <p:sldId id="285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55F5E-DA53-49D7-B9D1-539A24D26E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533D65-66E8-4874-8594-9EF9C7773EA7}">
      <dgm:prSet phldrT="[Text]" custT="1"/>
      <dgm:spPr/>
      <dgm:t>
        <a:bodyPr/>
        <a:lstStyle/>
        <a:p>
          <a:r>
            <a:rPr lang="ru-RU" sz="1800" dirty="0" smtClean="0"/>
            <a:t>Нарушает фунцию мозга</a:t>
          </a:r>
          <a:endParaRPr lang="en-US" sz="1800" dirty="0"/>
        </a:p>
      </dgm:t>
    </dgm:pt>
    <dgm:pt modelId="{904266C6-CE22-4A83-907E-14BEFB05240E}" type="parTrans" cxnId="{36968B1D-F7CF-4246-B094-1A9B505BF3CB}">
      <dgm:prSet/>
      <dgm:spPr/>
      <dgm:t>
        <a:bodyPr/>
        <a:lstStyle/>
        <a:p>
          <a:endParaRPr lang="en-US"/>
        </a:p>
      </dgm:t>
    </dgm:pt>
    <dgm:pt modelId="{23831BBD-950D-4E98-8D77-69E9F1E17068}" type="sibTrans" cxnId="{36968B1D-F7CF-4246-B094-1A9B505BF3CB}">
      <dgm:prSet/>
      <dgm:spPr/>
      <dgm:t>
        <a:bodyPr/>
        <a:lstStyle/>
        <a:p>
          <a:endParaRPr lang="en-US"/>
        </a:p>
      </dgm:t>
    </dgm:pt>
    <dgm:pt modelId="{293D33D2-6F40-453D-AA08-9447B6C4832C}">
      <dgm:prSet phldrT="[Text]"/>
      <dgm:spPr/>
      <dgm:t>
        <a:bodyPr/>
        <a:lstStyle/>
        <a:p>
          <a:r>
            <a:rPr lang="ru-RU" dirty="0" smtClean="0"/>
            <a:t>Вносит сбой в работу нервной системы, вызывает стресс.</a:t>
          </a:r>
          <a:endParaRPr lang="en-US" dirty="0"/>
        </a:p>
      </dgm:t>
    </dgm:pt>
    <dgm:pt modelId="{FE335AE9-42D6-43A2-B317-A7C115A7A808}" type="parTrans" cxnId="{90D4AD3E-0396-4F53-8274-793119B142EF}">
      <dgm:prSet/>
      <dgm:spPr/>
      <dgm:t>
        <a:bodyPr/>
        <a:lstStyle/>
        <a:p>
          <a:endParaRPr lang="en-US"/>
        </a:p>
      </dgm:t>
    </dgm:pt>
    <dgm:pt modelId="{B6EBC2FE-0F04-44CF-85C0-324CC0BD00E4}" type="sibTrans" cxnId="{90D4AD3E-0396-4F53-8274-793119B142EF}">
      <dgm:prSet/>
      <dgm:spPr/>
      <dgm:t>
        <a:bodyPr/>
        <a:lstStyle/>
        <a:p>
          <a:endParaRPr lang="en-US"/>
        </a:p>
      </dgm:t>
    </dgm:pt>
    <dgm:pt modelId="{875C4D19-146E-45B4-AED0-9FA65D7CC196}">
      <dgm:prSet phldrT="[Text]"/>
      <dgm:spPr/>
      <dgm:t>
        <a:bodyPr/>
        <a:lstStyle/>
        <a:p>
          <a:r>
            <a:rPr lang="ru-RU" dirty="0" smtClean="0"/>
            <a:t>Нарушает функции гормональной,эндокринной,половой систем</a:t>
          </a:r>
          <a:endParaRPr lang="en-US" dirty="0"/>
        </a:p>
      </dgm:t>
    </dgm:pt>
    <dgm:pt modelId="{836765AD-7094-4E1E-9AB0-7C2009487D77}" type="parTrans" cxnId="{B3E62BA8-28E4-4497-AB18-4EFEEFC63ABC}">
      <dgm:prSet/>
      <dgm:spPr/>
      <dgm:t>
        <a:bodyPr/>
        <a:lstStyle/>
        <a:p>
          <a:endParaRPr lang="en-US"/>
        </a:p>
      </dgm:t>
    </dgm:pt>
    <dgm:pt modelId="{E76391AF-3011-4949-9956-0043D0029195}" type="sibTrans" cxnId="{B3E62BA8-28E4-4497-AB18-4EFEEFC63ABC}">
      <dgm:prSet/>
      <dgm:spPr/>
      <dgm:t>
        <a:bodyPr/>
        <a:lstStyle/>
        <a:p>
          <a:endParaRPr lang="en-US"/>
        </a:p>
      </dgm:t>
    </dgm:pt>
    <dgm:pt modelId="{FED0F494-6A93-4540-A07C-31CF3AFEA9FE}">
      <dgm:prSet/>
      <dgm:spPr/>
      <dgm:t>
        <a:bodyPr/>
        <a:lstStyle/>
        <a:p>
          <a:r>
            <a:rPr lang="ru-RU" dirty="0" smtClean="0"/>
            <a:t>Понижает защитную функцию иммунной системы</a:t>
          </a:r>
          <a:endParaRPr lang="en-US" dirty="0"/>
        </a:p>
      </dgm:t>
    </dgm:pt>
    <dgm:pt modelId="{93D7DCE0-1AC1-42A9-B3B7-D47E732AD572}" type="parTrans" cxnId="{0D7A72DA-AADF-444D-A2BF-109129D6D1E5}">
      <dgm:prSet/>
      <dgm:spPr/>
      <dgm:t>
        <a:bodyPr/>
        <a:lstStyle/>
        <a:p>
          <a:endParaRPr lang="en-US"/>
        </a:p>
      </dgm:t>
    </dgm:pt>
    <dgm:pt modelId="{E7FB6B14-EFF7-4654-BAC0-96E0473B0D2B}" type="sibTrans" cxnId="{0D7A72DA-AADF-444D-A2BF-109129D6D1E5}">
      <dgm:prSet/>
      <dgm:spPr/>
      <dgm:t>
        <a:bodyPr/>
        <a:lstStyle/>
        <a:p>
          <a:endParaRPr lang="en-US"/>
        </a:p>
      </dgm:t>
    </dgm:pt>
    <dgm:pt modelId="{E3E33D61-3160-4820-A582-108D284CC130}">
      <dgm:prSet/>
      <dgm:spPr/>
      <dgm:t>
        <a:bodyPr/>
        <a:lstStyle/>
        <a:p>
          <a:r>
            <a:rPr lang="ru-RU" dirty="0" smtClean="0"/>
            <a:t>Повышает вероятность риска образования раковых клеток</a:t>
          </a:r>
          <a:endParaRPr lang="en-US" dirty="0"/>
        </a:p>
      </dgm:t>
    </dgm:pt>
    <dgm:pt modelId="{801C0812-AF11-457A-AE7B-93600B595DE0}" type="parTrans" cxnId="{01D2EB7B-F0C6-41D3-A3E6-7B5EED70C2F9}">
      <dgm:prSet/>
      <dgm:spPr/>
      <dgm:t>
        <a:bodyPr/>
        <a:lstStyle/>
        <a:p>
          <a:endParaRPr lang="en-US"/>
        </a:p>
      </dgm:t>
    </dgm:pt>
    <dgm:pt modelId="{0998AC45-C6ED-4E31-B15C-55316C53ECD4}" type="sibTrans" cxnId="{01D2EB7B-F0C6-41D3-A3E6-7B5EED70C2F9}">
      <dgm:prSet/>
      <dgm:spPr/>
      <dgm:t>
        <a:bodyPr/>
        <a:lstStyle/>
        <a:p>
          <a:endParaRPr lang="en-US"/>
        </a:p>
      </dgm:t>
    </dgm:pt>
    <dgm:pt modelId="{04FD1FF0-534C-41C7-A4E2-1B816EC8EB34}" type="pres">
      <dgm:prSet presAssocID="{29355F5E-DA53-49D7-B9D1-539A24D26E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7F8EF50-A515-464E-BBE8-BDEF7B37A5CC}" type="pres">
      <dgm:prSet presAssocID="{29355F5E-DA53-49D7-B9D1-539A24D26E98}" presName="Name1" presStyleCnt="0"/>
      <dgm:spPr/>
    </dgm:pt>
    <dgm:pt modelId="{B36E3130-1336-41C3-90B3-20A19AAA37FF}" type="pres">
      <dgm:prSet presAssocID="{29355F5E-DA53-49D7-B9D1-539A24D26E98}" presName="cycle" presStyleCnt="0"/>
      <dgm:spPr/>
    </dgm:pt>
    <dgm:pt modelId="{98219066-36F5-43CC-9F51-A79D9D54303A}" type="pres">
      <dgm:prSet presAssocID="{29355F5E-DA53-49D7-B9D1-539A24D26E98}" presName="srcNode" presStyleLbl="node1" presStyleIdx="0" presStyleCnt="5"/>
      <dgm:spPr/>
    </dgm:pt>
    <dgm:pt modelId="{F9B99191-B350-43E8-99E6-583F50731390}" type="pres">
      <dgm:prSet presAssocID="{29355F5E-DA53-49D7-B9D1-539A24D26E98}" presName="conn" presStyleLbl="parChTrans1D2" presStyleIdx="0" presStyleCnt="1"/>
      <dgm:spPr/>
      <dgm:t>
        <a:bodyPr/>
        <a:lstStyle/>
        <a:p>
          <a:endParaRPr lang="en-US"/>
        </a:p>
      </dgm:t>
    </dgm:pt>
    <dgm:pt modelId="{EF2D5157-ACE5-4EE9-98D7-39F2A57921D9}" type="pres">
      <dgm:prSet presAssocID="{29355F5E-DA53-49D7-B9D1-539A24D26E98}" presName="extraNode" presStyleLbl="node1" presStyleIdx="0" presStyleCnt="5"/>
      <dgm:spPr/>
    </dgm:pt>
    <dgm:pt modelId="{C95574AD-7E33-4FE0-9C61-1D031DCCBBF0}" type="pres">
      <dgm:prSet presAssocID="{29355F5E-DA53-49D7-B9D1-539A24D26E98}" presName="dstNode" presStyleLbl="node1" presStyleIdx="0" presStyleCnt="5"/>
      <dgm:spPr/>
    </dgm:pt>
    <dgm:pt modelId="{1FBF7411-2971-4F05-ADC1-A5F9F3AC8B37}" type="pres">
      <dgm:prSet presAssocID="{DF533D65-66E8-4874-8594-9EF9C7773EA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9128F-9224-441F-834E-6BCF4CF04AD3}" type="pres">
      <dgm:prSet presAssocID="{DF533D65-66E8-4874-8594-9EF9C7773EA7}" presName="accent_1" presStyleCnt="0"/>
      <dgm:spPr/>
    </dgm:pt>
    <dgm:pt modelId="{1A76E0A4-F911-4959-890B-017296ED0437}" type="pres">
      <dgm:prSet presAssocID="{DF533D65-66E8-4874-8594-9EF9C7773EA7}" presName="accentRepeatNode" presStyleLbl="solidFgAcc1" presStyleIdx="0" presStyleCnt="5"/>
      <dgm:spPr/>
    </dgm:pt>
    <dgm:pt modelId="{56924726-790E-4FEF-8774-5F0462D7DF05}" type="pres">
      <dgm:prSet presAssocID="{293D33D2-6F40-453D-AA08-9447B6C4832C}" presName="text_2" presStyleLbl="node1" presStyleIdx="1" presStyleCnt="5" custLinFactNeighborX="-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6AF07-AAC1-40F7-81A8-9276526371D7}" type="pres">
      <dgm:prSet presAssocID="{293D33D2-6F40-453D-AA08-9447B6C4832C}" presName="accent_2" presStyleCnt="0"/>
      <dgm:spPr/>
    </dgm:pt>
    <dgm:pt modelId="{F023EFD7-811D-420F-A9B8-FCC1AC0FEE5B}" type="pres">
      <dgm:prSet presAssocID="{293D33D2-6F40-453D-AA08-9447B6C4832C}" presName="accentRepeatNode" presStyleLbl="solidFgAcc1" presStyleIdx="1" presStyleCnt="5"/>
      <dgm:spPr/>
    </dgm:pt>
    <dgm:pt modelId="{B7C273F8-7C9A-4C38-83B7-022E01DB387D}" type="pres">
      <dgm:prSet presAssocID="{875C4D19-146E-45B4-AED0-9FA65D7CC19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3C312-132F-47ED-8FE8-65F57CD6FA0A}" type="pres">
      <dgm:prSet presAssocID="{875C4D19-146E-45B4-AED0-9FA65D7CC196}" presName="accent_3" presStyleCnt="0"/>
      <dgm:spPr/>
    </dgm:pt>
    <dgm:pt modelId="{F3C94F7B-A838-418A-912D-1A03B8DDEC25}" type="pres">
      <dgm:prSet presAssocID="{875C4D19-146E-45B4-AED0-9FA65D7CC196}" presName="accentRepeatNode" presStyleLbl="solidFgAcc1" presStyleIdx="2" presStyleCnt="5"/>
      <dgm:spPr/>
    </dgm:pt>
    <dgm:pt modelId="{93812CEF-E99E-42EE-97D6-F0B5ED7F7F11}" type="pres">
      <dgm:prSet presAssocID="{E3E33D61-3160-4820-A582-108D284CC130}" presName="text_4" presStyleLbl="node1" presStyleIdx="3" presStyleCnt="5" custLinFactNeighborX="475" custLinFactNeighborY="7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50925-8701-4A9C-B61F-AED763F83A89}" type="pres">
      <dgm:prSet presAssocID="{E3E33D61-3160-4820-A582-108D284CC130}" presName="accent_4" presStyleCnt="0"/>
      <dgm:spPr/>
    </dgm:pt>
    <dgm:pt modelId="{2D4ADCB6-D4BC-4854-8BA0-D3B69DCB5BE3}" type="pres">
      <dgm:prSet presAssocID="{E3E33D61-3160-4820-A582-108D284CC130}" presName="accentRepeatNode" presStyleLbl="solidFgAcc1" presStyleIdx="3" presStyleCnt="5"/>
      <dgm:spPr/>
    </dgm:pt>
    <dgm:pt modelId="{2BFAB34E-7F2C-4008-96AA-EAD39A9AB62E}" type="pres">
      <dgm:prSet presAssocID="{FED0F494-6A93-4540-A07C-31CF3AFEA9F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B3BA6-0D48-4145-A48C-EEEF93436412}" type="pres">
      <dgm:prSet presAssocID="{FED0F494-6A93-4540-A07C-31CF3AFEA9FE}" presName="accent_5" presStyleCnt="0"/>
      <dgm:spPr/>
    </dgm:pt>
    <dgm:pt modelId="{32F6BC61-4E96-42BE-9E37-E81A9FC191C7}" type="pres">
      <dgm:prSet presAssocID="{FED0F494-6A93-4540-A07C-31CF3AFEA9FE}" presName="accentRepeatNode" presStyleLbl="solidFgAcc1" presStyleIdx="4" presStyleCnt="5"/>
      <dgm:spPr/>
    </dgm:pt>
  </dgm:ptLst>
  <dgm:cxnLst>
    <dgm:cxn modelId="{D9A87C61-48A3-4E85-A843-4AE525BE6DA3}" type="presOf" srcId="{E3E33D61-3160-4820-A582-108D284CC130}" destId="{93812CEF-E99E-42EE-97D6-F0B5ED7F7F11}" srcOrd="0" destOrd="0" presId="urn:microsoft.com/office/officeart/2008/layout/VerticalCurvedList"/>
    <dgm:cxn modelId="{4C435C22-00F2-4D87-B930-5631BBA089C9}" type="presOf" srcId="{23831BBD-950D-4E98-8D77-69E9F1E17068}" destId="{F9B99191-B350-43E8-99E6-583F50731390}" srcOrd="0" destOrd="0" presId="urn:microsoft.com/office/officeart/2008/layout/VerticalCurvedList"/>
    <dgm:cxn modelId="{B3E62BA8-28E4-4497-AB18-4EFEEFC63ABC}" srcId="{29355F5E-DA53-49D7-B9D1-539A24D26E98}" destId="{875C4D19-146E-45B4-AED0-9FA65D7CC196}" srcOrd="2" destOrd="0" parTransId="{836765AD-7094-4E1E-9AB0-7C2009487D77}" sibTransId="{E76391AF-3011-4949-9956-0043D0029195}"/>
    <dgm:cxn modelId="{36968B1D-F7CF-4246-B094-1A9B505BF3CB}" srcId="{29355F5E-DA53-49D7-B9D1-539A24D26E98}" destId="{DF533D65-66E8-4874-8594-9EF9C7773EA7}" srcOrd="0" destOrd="0" parTransId="{904266C6-CE22-4A83-907E-14BEFB05240E}" sibTransId="{23831BBD-950D-4E98-8D77-69E9F1E17068}"/>
    <dgm:cxn modelId="{7C0A3A42-BBE4-4014-B277-495EB4ACBE84}" type="presOf" srcId="{FED0F494-6A93-4540-A07C-31CF3AFEA9FE}" destId="{2BFAB34E-7F2C-4008-96AA-EAD39A9AB62E}" srcOrd="0" destOrd="0" presId="urn:microsoft.com/office/officeart/2008/layout/VerticalCurvedList"/>
    <dgm:cxn modelId="{9FA1C388-9F18-4014-B32D-27B1E6D8FAE0}" type="presOf" srcId="{293D33D2-6F40-453D-AA08-9447B6C4832C}" destId="{56924726-790E-4FEF-8774-5F0462D7DF05}" srcOrd="0" destOrd="0" presId="urn:microsoft.com/office/officeart/2008/layout/VerticalCurvedList"/>
    <dgm:cxn modelId="{5AF865CE-ABD0-4583-84B2-0628BEE87FE3}" type="presOf" srcId="{875C4D19-146E-45B4-AED0-9FA65D7CC196}" destId="{B7C273F8-7C9A-4C38-83B7-022E01DB387D}" srcOrd="0" destOrd="0" presId="urn:microsoft.com/office/officeart/2008/layout/VerticalCurvedList"/>
    <dgm:cxn modelId="{0D7A72DA-AADF-444D-A2BF-109129D6D1E5}" srcId="{29355F5E-DA53-49D7-B9D1-539A24D26E98}" destId="{FED0F494-6A93-4540-A07C-31CF3AFEA9FE}" srcOrd="4" destOrd="0" parTransId="{93D7DCE0-1AC1-42A9-B3B7-D47E732AD572}" sibTransId="{E7FB6B14-EFF7-4654-BAC0-96E0473B0D2B}"/>
    <dgm:cxn modelId="{80A546B0-FFB5-408C-9BC1-AE0DD60738A6}" type="presOf" srcId="{29355F5E-DA53-49D7-B9D1-539A24D26E98}" destId="{04FD1FF0-534C-41C7-A4E2-1B816EC8EB34}" srcOrd="0" destOrd="0" presId="urn:microsoft.com/office/officeart/2008/layout/VerticalCurvedList"/>
    <dgm:cxn modelId="{16235156-4B54-40ED-8A98-D1AEDF441CE1}" type="presOf" srcId="{DF533D65-66E8-4874-8594-9EF9C7773EA7}" destId="{1FBF7411-2971-4F05-ADC1-A5F9F3AC8B37}" srcOrd="0" destOrd="0" presId="urn:microsoft.com/office/officeart/2008/layout/VerticalCurvedList"/>
    <dgm:cxn modelId="{01D2EB7B-F0C6-41D3-A3E6-7B5EED70C2F9}" srcId="{29355F5E-DA53-49D7-B9D1-539A24D26E98}" destId="{E3E33D61-3160-4820-A582-108D284CC130}" srcOrd="3" destOrd="0" parTransId="{801C0812-AF11-457A-AE7B-93600B595DE0}" sibTransId="{0998AC45-C6ED-4E31-B15C-55316C53ECD4}"/>
    <dgm:cxn modelId="{90D4AD3E-0396-4F53-8274-793119B142EF}" srcId="{29355F5E-DA53-49D7-B9D1-539A24D26E98}" destId="{293D33D2-6F40-453D-AA08-9447B6C4832C}" srcOrd="1" destOrd="0" parTransId="{FE335AE9-42D6-43A2-B317-A7C115A7A808}" sibTransId="{B6EBC2FE-0F04-44CF-85C0-324CC0BD00E4}"/>
    <dgm:cxn modelId="{705E4319-ECA4-417F-A614-7C5967CCD8A4}" type="presParOf" srcId="{04FD1FF0-534C-41C7-A4E2-1B816EC8EB34}" destId="{B7F8EF50-A515-464E-BBE8-BDEF7B37A5CC}" srcOrd="0" destOrd="0" presId="urn:microsoft.com/office/officeart/2008/layout/VerticalCurvedList"/>
    <dgm:cxn modelId="{B1EAC4BA-3B37-449C-9173-6D495BBCB647}" type="presParOf" srcId="{B7F8EF50-A515-464E-BBE8-BDEF7B37A5CC}" destId="{B36E3130-1336-41C3-90B3-20A19AAA37FF}" srcOrd="0" destOrd="0" presId="urn:microsoft.com/office/officeart/2008/layout/VerticalCurvedList"/>
    <dgm:cxn modelId="{006F76DF-3B50-41F2-A96D-A0DB92A653EC}" type="presParOf" srcId="{B36E3130-1336-41C3-90B3-20A19AAA37FF}" destId="{98219066-36F5-43CC-9F51-A79D9D54303A}" srcOrd="0" destOrd="0" presId="urn:microsoft.com/office/officeart/2008/layout/VerticalCurvedList"/>
    <dgm:cxn modelId="{986F3F4E-B07E-405F-9BBD-9E5E608280D1}" type="presParOf" srcId="{B36E3130-1336-41C3-90B3-20A19AAA37FF}" destId="{F9B99191-B350-43E8-99E6-583F50731390}" srcOrd="1" destOrd="0" presId="urn:microsoft.com/office/officeart/2008/layout/VerticalCurvedList"/>
    <dgm:cxn modelId="{2D3D80CF-43FE-4EFD-AC50-7B0C40C81E24}" type="presParOf" srcId="{B36E3130-1336-41C3-90B3-20A19AAA37FF}" destId="{EF2D5157-ACE5-4EE9-98D7-39F2A57921D9}" srcOrd="2" destOrd="0" presId="urn:microsoft.com/office/officeart/2008/layout/VerticalCurvedList"/>
    <dgm:cxn modelId="{B7FF8413-8B46-4C8B-ABA9-6E422B7E7176}" type="presParOf" srcId="{B36E3130-1336-41C3-90B3-20A19AAA37FF}" destId="{C95574AD-7E33-4FE0-9C61-1D031DCCBBF0}" srcOrd="3" destOrd="0" presId="urn:microsoft.com/office/officeart/2008/layout/VerticalCurvedList"/>
    <dgm:cxn modelId="{3309C06F-3624-445E-99C8-FA7538DEEAFA}" type="presParOf" srcId="{B7F8EF50-A515-464E-BBE8-BDEF7B37A5CC}" destId="{1FBF7411-2971-4F05-ADC1-A5F9F3AC8B37}" srcOrd="1" destOrd="0" presId="urn:microsoft.com/office/officeart/2008/layout/VerticalCurvedList"/>
    <dgm:cxn modelId="{85067863-0C0A-49F0-99D8-28F0B16B04FF}" type="presParOf" srcId="{B7F8EF50-A515-464E-BBE8-BDEF7B37A5CC}" destId="{2189128F-9224-441F-834E-6BCF4CF04AD3}" srcOrd="2" destOrd="0" presId="urn:microsoft.com/office/officeart/2008/layout/VerticalCurvedList"/>
    <dgm:cxn modelId="{D5B85194-1F16-4C59-8DF6-6D7DD6747D72}" type="presParOf" srcId="{2189128F-9224-441F-834E-6BCF4CF04AD3}" destId="{1A76E0A4-F911-4959-890B-017296ED0437}" srcOrd="0" destOrd="0" presId="urn:microsoft.com/office/officeart/2008/layout/VerticalCurvedList"/>
    <dgm:cxn modelId="{3FDEC2A4-CBF2-4492-A0CC-1628A538A930}" type="presParOf" srcId="{B7F8EF50-A515-464E-BBE8-BDEF7B37A5CC}" destId="{56924726-790E-4FEF-8774-5F0462D7DF05}" srcOrd="3" destOrd="0" presId="urn:microsoft.com/office/officeart/2008/layout/VerticalCurvedList"/>
    <dgm:cxn modelId="{38C0174F-94B1-4959-81DF-EDD5C6EBB0DB}" type="presParOf" srcId="{B7F8EF50-A515-464E-BBE8-BDEF7B37A5CC}" destId="{DA96AF07-AAC1-40F7-81A8-9276526371D7}" srcOrd="4" destOrd="0" presId="urn:microsoft.com/office/officeart/2008/layout/VerticalCurvedList"/>
    <dgm:cxn modelId="{6A41EBA6-6213-4E2C-8079-313C4E174C9E}" type="presParOf" srcId="{DA96AF07-AAC1-40F7-81A8-9276526371D7}" destId="{F023EFD7-811D-420F-A9B8-FCC1AC0FEE5B}" srcOrd="0" destOrd="0" presId="urn:microsoft.com/office/officeart/2008/layout/VerticalCurvedList"/>
    <dgm:cxn modelId="{C3F0CD97-B4F0-4A69-A5DD-5E320D2D9A63}" type="presParOf" srcId="{B7F8EF50-A515-464E-BBE8-BDEF7B37A5CC}" destId="{B7C273F8-7C9A-4C38-83B7-022E01DB387D}" srcOrd="5" destOrd="0" presId="urn:microsoft.com/office/officeart/2008/layout/VerticalCurvedList"/>
    <dgm:cxn modelId="{22CD0C46-8B5A-4FD8-BBDA-5B86842E46AC}" type="presParOf" srcId="{B7F8EF50-A515-464E-BBE8-BDEF7B37A5CC}" destId="{BE93C312-132F-47ED-8FE8-65F57CD6FA0A}" srcOrd="6" destOrd="0" presId="urn:microsoft.com/office/officeart/2008/layout/VerticalCurvedList"/>
    <dgm:cxn modelId="{2A2343FA-2B50-49AD-85FF-93A3B5FC0B35}" type="presParOf" srcId="{BE93C312-132F-47ED-8FE8-65F57CD6FA0A}" destId="{F3C94F7B-A838-418A-912D-1A03B8DDEC25}" srcOrd="0" destOrd="0" presId="urn:microsoft.com/office/officeart/2008/layout/VerticalCurvedList"/>
    <dgm:cxn modelId="{5F6BA66C-7760-4B1F-879F-B2928F49FEA6}" type="presParOf" srcId="{B7F8EF50-A515-464E-BBE8-BDEF7B37A5CC}" destId="{93812CEF-E99E-42EE-97D6-F0B5ED7F7F11}" srcOrd="7" destOrd="0" presId="urn:microsoft.com/office/officeart/2008/layout/VerticalCurvedList"/>
    <dgm:cxn modelId="{CE24F7BA-A4AB-4C8E-A610-5CAB92714438}" type="presParOf" srcId="{B7F8EF50-A515-464E-BBE8-BDEF7B37A5CC}" destId="{E2850925-8701-4A9C-B61F-AED763F83A89}" srcOrd="8" destOrd="0" presId="urn:microsoft.com/office/officeart/2008/layout/VerticalCurvedList"/>
    <dgm:cxn modelId="{BB4EA022-706D-4168-9CF8-D90371DDD952}" type="presParOf" srcId="{E2850925-8701-4A9C-B61F-AED763F83A89}" destId="{2D4ADCB6-D4BC-4854-8BA0-D3B69DCB5BE3}" srcOrd="0" destOrd="0" presId="urn:microsoft.com/office/officeart/2008/layout/VerticalCurvedList"/>
    <dgm:cxn modelId="{E628E686-0C54-4D2A-9EEB-1D00AE1721D9}" type="presParOf" srcId="{B7F8EF50-A515-464E-BBE8-BDEF7B37A5CC}" destId="{2BFAB34E-7F2C-4008-96AA-EAD39A9AB62E}" srcOrd="9" destOrd="0" presId="urn:microsoft.com/office/officeart/2008/layout/VerticalCurvedList"/>
    <dgm:cxn modelId="{55E4EDCA-02BA-4E96-9546-029D49B09FCA}" type="presParOf" srcId="{B7F8EF50-A515-464E-BBE8-BDEF7B37A5CC}" destId="{7B6B3BA6-0D48-4145-A48C-EEEF93436412}" srcOrd="10" destOrd="0" presId="urn:microsoft.com/office/officeart/2008/layout/VerticalCurvedList"/>
    <dgm:cxn modelId="{68F75C08-2CD1-4C78-B555-7F2AFAFC042F}" type="presParOf" srcId="{7B6B3BA6-0D48-4145-A48C-EEEF93436412}" destId="{32F6BC61-4E96-42BE-9E37-E81A9FC191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B99191-B350-43E8-99E6-583F50731390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F7411-2971-4F05-ADC1-A5F9F3AC8B37}">
      <dsp:nvSpPr>
        <dsp:cNvPr id="0" name=""/>
        <dsp:cNvSpPr/>
      </dsp:nvSpPr>
      <dsp:spPr>
        <a:xfrm>
          <a:off x="466687" y="309463"/>
          <a:ext cx="6855485" cy="619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5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Нарушает фунцию мозга</a:t>
          </a:r>
          <a:endParaRPr lang="en-US" sz="1800" kern="1200" dirty="0"/>
        </a:p>
      </dsp:txBody>
      <dsp:txXfrm>
        <a:off x="466687" y="309463"/>
        <a:ext cx="6855485" cy="619323"/>
      </dsp:txXfrm>
    </dsp:sp>
    <dsp:sp modelId="{1A76E0A4-F911-4959-890B-017296ED0437}">
      <dsp:nvSpPr>
        <dsp:cNvPr id="0" name=""/>
        <dsp:cNvSpPr/>
      </dsp:nvSpPr>
      <dsp:spPr>
        <a:xfrm>
          <a:off x="79610" y="232048"/>
          <a:ext cx="774153" cy="774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24726-790E-4FEF-8774-5F0462D7DF05}">
      <dsp:nvSpPr>
        <dsp:cNvPr id="0" name=""/>
        <dsp:cNvSpPr/>
      </dsp:nvSpPr>
      <dsp:spPr>
        <a:xfrm>
          <a:off x="884829" y="1238150"/>
          <a:ext cx="6411696" cy="619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5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Вносит сбой в работу нервной системы, вызывает стресс.</a:t>
          </a:r>
          <a:endParaRPr lang="en-US" sz="1800" kern="1200" dirty="0"/>
        </a:p>
      </dsp:txBody>
      <dsp:txXfrm>
        <a:off x="884829" y="1238150"/>
        <a:ext cx="6411696" cy="619323"/>
      </dsp:txXfrm>
    </dsp:sp>
    <dsp:sp modelId="{F023EFD7-811D-420F-A9B8-FCC1AC0FEE5B}">
      <dsp:nvSpPr>
        <dsp:cNvPr id="0" name=""/>
        <dsp:cNvSpPr/>
      </dsp:nvSpPr>
      <dsp:spPr>
        <a:xfrm>
          <a:off x="523399" y="1160735"/>
          <a:ext cx="774153" cy="774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273F8-7C9A-4C38-83B7-022E01DB387D}">
      <dsp:nvSpPr>
        <dsp:cNvPr id="0" name=""/>
        <dsp:cNvSpPr/>
      </dsp:nvSpPr>
      <dsp:spPr>
        <a:xfrm>
          <a:off x="1046683" y="2166838"/>
          <a:ext cx="6275489" cy="619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5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Нарушает функции гормональной,эндокринной,половой систем</a:t>
          </a:r>
          <a:endParaRPr lang="en-US" sz="1800" kern="1200" dirty="0"/>
        </a:p>
      </dsp:txBody>
      <dsp:txXfrm>
        <a:off x="1046683" y="2166838"/>
        <a:ext cx="6275489" cy="619323"/>
      </dsp:txXfrm>
    </dsp:sp>
    <dsp:sp modelId="{F3C94F7B-A838-418A-912D-1A03B8DDEC25}">
      <dsp:nvSpPr>
        <dsp:cNvPr id="0" name=""/>
        <dsp:cNvSpPr/>
      </dsp:nvSpPr>
      <dsp:spPr>
        <a:xfrm>
          <a:off x="659606" y="2089423"/>
          <a:ext cx="774153" cy="774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12CEF-E99E-42EE-97D6-F0B5ED7F7F11}">
      <dsp:nvSpPr>
        <dsp:cNvPr id="0" name=""/>
        <dsp:cNvSpPr/>
      </dsp:nvSpPr>
      <dsp:spPr>
        <a:xfrm>
          <a:off x="940931" y="3144762"/>
          <a:ext cx="6411696" cy="619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5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Повышает вероятность риска образования раковых клеток</a:t>
          </a:r>
          <a:endParaRPr lang="en-US" sz="1800" kern="1200" dirty="0"/>
        </a:p>
      </dsp:txBody>
      <dsp:txXfrm>
        <a:off x="940931" y="3144762"/>
        <a:ext cx="6411696" cy="619323"/>
      </dsp:txXfrm>
    </dsp:sp>
    <dsp:sp modelId="{2D4ADCB6-D4BC-4854-8BA0-D3B69DCB5BE3}">
      <dsp:nvSpPr>
        <dsp:cNvPr id="0" name=""/>
        <dsp:cNvSpPr/>
      </dsp:nvSpPr>
      <dsp:spPr>
        <a:xfrm>
          <a:off x="523399" y="3018110"/>
          <a:ext cx="774153" cy="774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AB34E-7F2C-4008-96AA-EAD39A9AB62E}">
      <dsp:nvSpPr>
        <dsp:cNvPr id="0" name=""/>
        <dsp:cNvSpPr/>
      </dsp:nvSpPr>
      <dsp:spPr>
        <a:xfrm>
          <a:off x="466687" y="4024213"/>
          <a:ext cx="6855485" cy="619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5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Понижает защитную функцию иммунной системы</a:t>
          </a:r>
          <a:endParaRPr lang="en-US" sz="1800" kern="1200" dirty="0"/>
        </a:p>
      </dsp:txBody>
      <dsp:txXfrm>
        <a:off x="466687" y="4024213"/>
        <a:ext cx="6855485" cy="619323"/>
      </dsp:txXfrm>
    </dsp:sp>
    <dsp:sp modelId="{32F6BC61-4E96-42BE-9E37-E81A9FC191C7}">
      <dsp:nvSpPr>
        <dsp:cNvPr id="0" name=""/>
        <dsp:cNvSpPr/>
      </dsp:nvSpPr>
      <dsp:spPr>
        <a:xfrm>
          <a:off x="79610" y="3946798"/>
          <a:ext cx="774153" cy="774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F46-CA58-4C88-8ECF-529065EDCF3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540D-FFCC-4943-940B-92D198C50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F46-CA58-4C88-8ECF-529065EDCF3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540D-FFCC-4943-940B-92D198C50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F46-CA58-4C88-8ECF-529065EDCF3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540D-FFCC-4943-940B-92D198C50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F46-CA58-4C88-8ECF-529065EDCF3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540D-FFCC-4943-940B-92D198C50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F46-CA58-4C88-8ECF-529065EDCF3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540D-FFCC-4943-940B-92D198C50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F46-CA58-4C88-8ECF-529065EDCF3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540D-FFCC-4943-940B-92D198C50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F46-CA58-4C88-8ECF-529065EDCF3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540D-FFCC-4943-940B-92D198C50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F46-CA58-4C88-8ECF-529065EDCF3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540D-FFCC-4943-940B-92D198C50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F46-CA58-4C88-8ECF-529065EDCF3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540D-FFCC-4943-940B-92D198C50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F46-CA58-4C88-8ECF-529065EDCF3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540D-FFCC-4943-940B-92D198C50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F46-CA58-4C88-8ECF-529065EDCF3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E540D-FFCC-4943-940B-92D198C50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FEE540D-FFCC-4943-940B-92D198C50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0482F46-CA58-4C88-8ECF-529065EDCF35}" type="datetimeFigureOut">
              <a:rPr lang="en-US" smtClean="0"/>
              <a:pPr/>
              <a:t>12/2/2015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295400"/>
            <a:ext cx="7772400" cy="2057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Откровенный разговор </a:t>
            </a:r>
            <a:br>
              <a:rPr lang="ru-RU" sz="3200" dirty="0" smtClean="0"/>
            </a:br>
            <a:r>
              <a:rPr lang="ru-RU" sz="3200" dirty="0" smtClean="0"/>
              <a:t>о том ,</a:t>
            </a:r>
            <a:r>
              <a:rPr lang="en-US" sz="3200" dirty="0" smtClean="0"/>
              <a:t> </a:t>
            </a:r>
            <a:r>
              <a:rPr lang="ru-RU" sz="3200" dirty="0" smtClean="0"/>
              <a:t>что укорачивает нам жизнь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6461760" cy="1981200"/>
          </a:xfrm>
        </p:spPr>
        <p:txBody>
          <a:bodyPr/>
          <a:lstStyle/>
          <a:p>
            <a:pPr algn="ctr"/>
            <a:r>
              <a:rPr lang="ru-RU" i="1" dirty="0" smtClean="0"/>
              <a:t>Маленькие секреты здоровья наших клеток</a:t>
            </a:r>
            <a:endParaRPr lang="en-US" i="1" dirty="0"/>
          </a:p>
        </p:txBody>
      </p:sp>
      <p:pic>
        <p:nvPicPr>
          <p:cNvPr id="1026" name="Picture 2" descr="C:\Documents and Settings\Administrator\My Documents\My Pictures\для сайта\kolokol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1645920" cy="3891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228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620000" cy="655638"/>
          </a:xfrm>
        </p:spPr>
        <p:txBody>
          <a:bodyPr/>
          <a:lstStyle/>
          <a:p>
            <a:r>
              <a:rPr lang="ru-RU" sz="3600" dirty="0"/>
              <a:t>Мобильные </a:t>
            </a:r>
            <a:r>
              <a:rPr lang="ru-RU" sz="3600" dirty="0" smtClean="0"/>
              <a:t>телефоны 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r>
              <a:rPr lang="ru-RU" dirty="0" smtClean="0"/>
              <a:t>Вызывают сильнейший стресс нервной системы,</a:t>
            </a:r>
          </a:p>
          <a:p>
            <a:r>
              <a:rPr lang="ru-RU" dirty="0" smtClean="0"/>
              <a:t>Ухудшают память и реакцию,</a:t>
            </a:r>
          </a:p>
          <a:p>
            <a:r>
              <a:rPr lang="ru-RU" dirty="0" smtClean="0"/>
              <a:t>Угнетают фунцию гипофиза,</a:t>
            </a:r>
          </a:p>
          <a:p>
            <a:r>
              <a:rPr lang="ru-RU" dirty="0" smtClean="0"/>
              <a:t>Способствуют нарушениям в эндокринной системе.</a:t>
            </a:r>
          </a:p>
          <a:p>
            <a:endParaRPr lang="ru-RU" dirty="0" smtClean="0"/>
          </a:p>
          <a:p>
            <a:pPr marL="114300" indent="0">
              <a:buNone/>
            </a:pPr>
            <a:endParaRPr lang="ru-RU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6600"/>
            <a:ext cx="2926080" cy="187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29" y="3243841"/>
            <a:ext cx="3383280" cy="2522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87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Ущерб, наносимый нам компьюторами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7772400" cy="5029200"/>
          </a:xfrm>
        </p:spPr>
        <p:txBody>
          <a:bodyPr/>
          <a:lstStyle/>
          <a:p>
            <a:pPr marL="114300" indent="0">
              <a:buNone/>
            </a:pPr>
            <a:r>
              <a:rPr lang="ru-RU" sz="1800" dirty="0" smtClean="0"/>
              <a:t>Признаки </a:t>
            </a:r>
            <a:r>
              <a:rPr lang="he-IL" sz="1800" dirty="0" smtClean="0"/>
              <a:t>:</a:t>
            </a:r>
            <a:endParaRPr lang="ru-RU" sz="1800" dirty="0" smtClean="0"/>
          </a:p>
          <a:p>
            <a:r>
              <a:rPr lang="ru-RU" sz="1800" dirty="0" smtClean="0"/>
              <a:t>усталость, </a:t>
            </a:r>
            <a:endParaRPr lang="en-US" sz="1800" dirty="0" smtClean="0"/>
          </a:p>
          <a:p>
            <a:r>
              <a:rPr lang="ru-RU" sz="1800" dirty="0" smtClean="0"/>
              <a:t>слабость,</a:t>
            </a:r>
            <a:endParaRPr lang="en-US" sz="1800" dirty="0" smtClean="0"/>
          </a:p>
          <a:p>
            <a:r>
              <a:rPr lang="ru-RU" sz="1800" dirty="0" smtClean="0"/>
              <a:t>головная боль,</a:t>
            </a:r>
            <a:endParaRPr lang="en-US" sz="1800" dirty="0" smtClean="0"/>
          </a:p>
          <a:p>
            <a:r>
              <a:rPr lang="ru-RU" sz="1800" dirty="0" smtClean="0"/>
              <a:t>боль, краснота и напряжение в глазах, </a:t>
            </a:r>
            <a:endParaRPr lang="en-US" sz="1800" dirty="0" smtClean="0"/>
          </a:p>
          <a:p>
            <a:r>
              <a:rPr lang="ru-RU" sz="1800" dirty="0" smtClean="0"/>
              <a:t>нервное напряжение. </a:t>
            </a:r>
          </a:p>
          <a:p>
            <a:pPr marL="114300" indent="0">
              <a:buNone/>
            </a:pPr>
            <a:endParaRPr lang="ru-RU" sz="1800" dirty="0"/>
          </a:p>
          <a:p>
            <a:pPr marL="114300" indent="0">
              <a:buNone/>
            </a:pPr>
            <a:r>
              <a:rPr lang="ru-RU" sz="1800" dirty="0" smtClean="0"/>
              <a:t>это сигналы</a:t>
            </a:r>
            <a:r>
              <a:rPr lang="en-US" sz="1800" dirty="0" smtClean="0"/>
              <a:t>:</a:t>
            </a:r>
            <a:endParaRPr lang="ru-RU" sz="1800" dirty="0" smtClean="0"/>
          </a:p>
          <a:p>
            <a:r>
              <a:rPr lang="ru-RU" sz="1800" dirty="0"/>
              <a:t>Нарушения кровоснабжение </a:t>
            </a:r>
            <a:r>
              <a:rPr lang="ru-RU" sz="1800" dirty="0" smtClean="0"/>
              <a:t>мозга,</a:t>
            </a:r>
          </a:p>
          <a:p>
            <a:r>
              <a:rPr lang="ru-RU" sz="1800" dirty="0"/>
              <a:t>Нарушения функций нервной </a:t>
            </a:r>
            <a:r>
              <a:rPr lang="ru-RU" sz="1800" dirty="0" smtClean="0"/>
              <a:t>системы,</a:t>
            </a:r>
            <a:endParaRPr lang="ru-RU" sz="1800" dirty="0"/>
          </a:p>
          <a:p>
            <a:r>
              <a:rPr lang="ru-RU" sz="1800" dirty="0" smtClean="0"/>
              <a:t>Разрушения белковых структур в клетках,</a:t>
            </a:r>
          </a:p>
          <a:p>
            <a:r>
              <a:rPr lang="ru-RU" sz="1800" dirty="0" smtClean="0"/>
              <a:t>Повышения сахара в крови.</a:t>
            </a:r>
          </a:p>
          <a:p>
            <a:endParaRPr lang="ru-RU" sz="1800" dirty="0" smtClean="0"/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2651760" cy="17660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430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Что происходит на уровне клеток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96200" cy="5181600"/>
          </a:xfrm>
        </p:spPr>
        <p:txBody>
          <a:bodyPr/>
          <a:lstStyle/>
          <a:p>
            <a:r>
              <a:rPr lang="ru-RU" dirty="0" smtClean="0"/>
              <a:t>Разрушается мембрана –основа жизненной активности клетки,</a:t>
            </a:r>
          </a:p>
          <a:p>
            <a:r>
              <a:rPr lang="ru-RU" dirty="0" smtClean="0"/>
              <a:t>Нарушается поляризация клетки,</a:t>
            </a:r>
            <a:endParaRPr lang="ru-RU" dirty="0"/>
          </a:p>
          <a:p>
            <a:r>
              <a:rPr lang="ru-RU" dirty="0"/>
              <a:t>Нарушается  связь между </a:t>
            </a:r>
            <a:r>
              <a:rPr lang="ru-RU" dirty="0" smtClean="0"/>
              <a:t>клетками,</a:t>
            </a:r>
            <a:endParaRPr lang="ru-RU" dirty="0"/>
          </a:p>
          <a:p>
            <a:r>
              <a:rPr lang="ru-RU" dirty="0"/>
              <a:t>Увеличивается проницаемость в клетку свободных </a:t>
            </a:r>
            <a:r>
              <a:rPr lang="ru-RU" dirty="0" smtClean="0"/>
              <a:t>радикалов,</a:t>
            </a:r>
            <a:endParaRPr lang="ru-RU" dirty="0"/>
          </a:p>
          <a:p>
            <a:r>
              <a:rPr lang="ru-RU" dirty="0"/>
              <a:t>Возрастает риск разрушения ДНК клетки (изменение генетического кода</a:t>
            </a:r>
            <a:r>
              <a:rPr lang="ru-RU" dirty="0" smtClean="0"/>
              <a:t>),</a:t>
            </a:r>
            <a:endParaRPr lang="ru-RU" dirty="0"/>
          </a:p>
          <a:p>
            <a:r>
              <a:rPr lang="ru-RU" dirty="0"/>
              <a:t>Увеличивается </a:t>
            </a:r>
            <a:r>
              <a:rPr lang="ru-RU" dirty="0" smtClean="0"/>
              <a:t> риск гибели </a:t>
            </a:r>
            <a:r>
              <a:rPr lang="ru-RU" dirty="0"/>
              <a:t>клетки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62400"/>
            <a:ext cx="3108960" cy="23351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746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Как сохранить здоровые функции клеток.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Уменьшить </a:t>
            </a:r>
            <a:r>
              <a:rPr lang="ru-RU" dirty="0" smtClean="0">
                <a:solidFill>
                  <a:srgbClr val="FF0000"/>
                </a:solidFill>
              </a:rPr>
              <a:t>продолжительность</a:t>
            </a:r>
            <a:r>
              <a:rPr lang="ru-RU" dirty="0" smtClean="0"/>
              <a:t> действия ЭМИ,</a:t>
            </a:r>
          </a:p>
          <a:p>
            <a:r>
              <a:rPr lang="ru-RU" dirty="0" smtClean="0"/>
              <a:t>Обеспечить возможную </a:t>
            </a:r>
            <a:r>
              <a:rPr lang="ru-RU" dirty="0" smtClean="0">
                <a:solidFill>
                  <a:srgbClr val="FF0000"/>
                </a:solidFill>
              </a:rPr>
              <a:t>защиту,</a:t>
            </a:r>
          </a:p>
          <a:p>
            <a:r>
              <a:rPr lang="ru-RU" dirty="0" smtClean="0"/>
              <a:t>Обеспечить клетку </a:t>
            </a:r>
            <a:r>
              <a:rPr lang="ru-RU" dirty="0" smtClean="0">
                <a:solidFill>
                  <a:srgbClr val="FF0000"/>
                </a:solidFill>
              </a:rPr>
              <a:t>структурированной водой 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1895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Среда наших клеток – особая структурированная  жидкость</a:t>
            </a:r>
            <a:endParaRPr lang="en-US" sz="2800" dirty="0"/>
          </a:p>
        </p:txBody>
      </p:sp>
      <p:pic>
        <p:nvPicPr>
          <p:cNvPr id="5" name="Picture 2" descr="D:\AQUA\M R E T\OLD\WEB WATER\foto small for site\waterstru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2560320" cy="2503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3657600" cy="2823240"/>
          </a:xfrm>
        </p:spPr>
      </p:pic>
    </p:spTree>
    <p:extLst>
      <p:ext uri="{BB962C8B-B14F-4D97-AF65-F5344CB8AC3E}">
        <p14:creationId xmlns="" xmlns:p14="http://schemas.microsoft.com/office/powerpoint/2010/main" val="337826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Важность  необходимого количества клеточной  жидкости.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Обеспечение защиты мембран от разрушения,</a:t>
            </a:r>
          </a:p>
          <a:p>
            <a:r>
              <a:rPr lang="ru-RU" dirty="0" smtClean="0"/>
              <a:t>Обеспечение баланса поляризации,</a:t>
            </a:r>
          </a:p>
          <a:p>
            <a:r>
              <a:rPr lang="ru-RU" dirty="0" smtClean="0"/>
              <a:t>Сохранение  транспортной функции мембраны ,</a:t>
            </a:r>
          </a:p>
          <a:p>
            <a:r>
              <a:rPr lang="ru-RU" dirty="0" smtClean="0"/>
              <a:t>Сохранение целостности ДНК.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29000"/>
            <a:ext cx="36576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936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Обычная  питьевая вода –не  решение проблемы.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772400" cy="5029200"/>
          </a:xfrm>
        </p:spPr>
        <p:txBody>
          <a:bodyPr/>
          <a:lstStyle/>
          <a:p>
            <a:pPr marL="114300" indent="0">
              <a:buNone/>
            </a:pPr>
            <a:endParaRPr lang="ru-RU" dirty="0" smtClean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Эффективно не абсорбирутся  нашими клетками 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Забирает энергию у организма для усвоения ее в клеточную,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несет информацию , необходимую клеткам для самовосстановления.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76600"/>
            <a:ext cx="3657600" cy="242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7172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69620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Технология </a:t>
            </a:r>
            <a:r>
              <a:rPr lang="en-US" sz="2800" dirty="0" smtClean="0">
                <a:solidFill>
                  <a:srgbClr val="FF0000"/>
                </a:solidFill>
              </a:rPr>
              <a:t>MRET</a:t>
            </a:r>
            <a:r>
              <a:rPr lang="ru-RU" sz="2800" dirty="0" smtClean="0">
                <a:solidFill>
                  <a:srgbClr val="FF0000"/>
                </a:solidFill>
              </a:rPr>
              <a:t>- предотвращает ущерб от ЭМИ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96200" cy="5181600"/>
          </a:xfrm>
        </p:spPr>
        <p:txBody>
          <a:bodyPr/>
          <a:lstStyle/>
          <a:p>
            <a:r>
              <a:rPr lang="ru-RU" dirty="0" smtClean="0"/>
              <a:t>Насыщает мгновенно клетки необходимой влагой,</a:t>
            </a:r>
          </a:p>
          <a:p>
            <a:r>
              <a:rPr lang="ru-RU" dirty="0" smtClean="0"/>
              <a:t>Поставляет клеткам необходимую энергию,</a:t>
            </a:r>
          </a:p>
          <a:p>
            <a:r>
              <a:rPr lang="ru-RU" dirty="0" smtClean="0"/>
              <a:t>Способствует восстановлению последствия разрушения мембран клеток,</a:t>
            </a:r>
          </a:p>
          <a:p>
            <a:r>
              <a:rPr lang="ru-RU" dirty="0" smtClean="0"/>
              <a:t>Способствует выработке  защитного механизма клетки.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00400"/>
            <a:ext cx="3017520" cy="3048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6672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Активатор воды </a:t>
            </a:r>
            <a:r>
              <a:rPr lang="en-US" dirty="0" smtClean="0"/>
              <a:t>MRET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2926080" cy="4350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68423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Уникальные свойства воды </a:t>
            </a:r>
            <a:r>
              <a:rPr lang="en-US" sz="2400" dirty="0" smtClean="0">
                <a:solidFill>
                  <a:srgbClr val="FF0000"/>
                </a:solidFill>
              </a:rPr>
              <a:t>MRET</a:t>
            </a:r>
            <a:r>
              <a:rPr lang="ru-RU" sz="2400" dirty="0" smtClean="0">
                <a:solidFill>
                  <a:srgbClr val="FF0000"/>
                </a:solidFill>
              </a:rPr>
              <a:t> , предотвращающие ущерб от ЭМИ.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Высокая проницаемость в клетки и их гидратация,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Высокая энергетическая активность  молекул,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Передача особой  резонансной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частоты клеткам нашего организма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(« частоты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жизни»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24200"/>
            <a:ext cx="4389120" cy="3291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866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О себе</a:t>
            </a:r>
            <a:r>
              <a:rPr lang="he-IL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4267199"/>
          </a:xfrm>
        </p:spPr>
        <p:txBody>
          <a:bodyPr>
            <a:normAutofit lnSpcReduction="10000"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Экперт-коуч  по здоровому образу жизни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Более 5 лет  посвятила активному изучению и внедрению альтернативного способа оздоровления организма с помощью современных западных водных нанотехнологий.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Помогла более 1000 людей оздоровиться 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избежать операций ,похудеть ,а главное- изменить свой взгляд 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на основу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сохранения и поддержания своего здоровья.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Организатор проекта  интернет -вебинаров « Путь к себе».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"/>
            <a:ext cx="3098800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70857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848600" cy="1524000"/>
          </a:xfrm>
        </p:spPr>
        <p:txBody>
          <a:bodyPr/>
          <a:lstStyle/>
          <a:p>
            <a:r>
              <a:rPr lang="ru-RU" sz="2400" dirty="0" smtClean="0"/>
              <a:t>      Почему </a:t>
            </a:r>
            <a:r>
              <a:rPr lang="ru-RU" sz="2400" dirty="0"/>
              <a:t>именно технология </a:t>
            </a:r>
            <a:r>
              <a:rPr lang="en-US" sz="2400" dirty="0"/>
              <a:t>MRET?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7467600" cy="441960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многолетних поисков и разработок  средства против радиации и развития раковых заболеваний (после катастрофы в Чернобыле)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 летние серьезные научные исследования в ведущих университетах мира.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6432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исследования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543800" cy="495300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Государственный Университет  Сан-Диего, США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Cedar-Sinai Медицинский Центр, Лос-Анджелес, США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Engene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Biotechnologies, Inc.,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Ранчо Санта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США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Nu Mega  Физическая Лаборатория , Сан-Диего, США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CAI Экологическая Лаборатория, Карлсбад, США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Meixa Техническая Лаборатория, Кардифф, США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Geomagnetical  Экологическая Лаборатория, Сан-Диего, США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Elixir-Health LTD, Сингапур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Московский Государственный Университет, Россия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Киевский Университет им. Шевченко, Украина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Киевский Институт Эксперементальной Патологии, Онкологии и Радиобиологии Украинской Академии Наук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Киевский Институт Микробиологии и Вирологии Украинской Академии Наук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85800"/>
            <a:ext cx="2011680" cy="172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36243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87" y="2590800"/>
            <a:ext cx="3566160" cy="356616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685800"/>
            <a:ext cx="7620000" cy="5440363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Важное добавление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приборе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целебных свойств воды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течение дня при комнатной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45 суток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холодильнике 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Длительный  срок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службы прибора  без замены основных частей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40 лет)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70860"/>
            <a:ext cx="4114800" cy="308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95524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                                      Наконец-то!</a:t>
            </a:r>
            <a:br>
              <a:rPr lang="ru-RU" sz="3600" dirty="0" smtClean="0"/>
            </a:br>
            <a:r>
              <a:rPr lang="ru-RU" sz="3600" dirty="0" smtClean="0"/>
              <a:t>                               У вас  может быть то,  что...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7848600" cy="30019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Станет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серьезной поддержкой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ваша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повседневная работа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связана</a:t>
            </a:r>
          </a:p>
          <a:p>
            <a:pPr marL="11430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продолжительной работой за компьютором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источниками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ЭМИ,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Снизит риск опасности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раковых заболеваний,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Защитит ваших детей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ущерба ,наносимого ежедневно  ЭМИ , поддержит их иммунитет  и обеспечит здоровое развитие,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Поможет беременным женщинам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выносить  здоровое потомство и снизит риск выкидышей,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вашим родителям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степень обезвоженности которых пропорциональна количеству их болезней.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2000250" cy="2838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6080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60" y="406068"/>
            <a:ext cx="2926080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3581400"/>
            <a:ext cx="5181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</a:t>
            </a:r>
            <a:r>
              <a:rPr lang="ru-RU" sz="4000" dirty="0" smtClean="0">
                <a:solidFill>
                  <a:srgbClr val="FF0000"/>
                </a:solidFill>
              </a:rPr>
              <a:t>660 </a:t>
            </a:r>
            <a:r>
              <a:rPr lang="en-US" sz="2400" dirty="0" smtClean="0">
                <a:solidFill>
                  <a:srgbClr val="FF0000"/>
                </a:solidFill>
              </a:rPr>
              <a:t>$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r>
              <a:rPr lang="en-US" dirty="0" smtClean="0"/>
              <a:t>( </a:t>
            </a:r>
            <a:r>
              <a:rPr lang="ru-RU" dirty="0" smtClean="0"/>
              <a:t>вместо 720</a:t>
            </a:r>
            <a:r>
              <a:rPr lang="en-US" dirty="0" smtClean="0"/>
              <a:t>$)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  <a:r>
              <a:rPr lang="ru-RU" dirty="0" smtClean="0"/>
              <a:t> </a:t>
            </a:r>
            <a:r>
              <a:rPr lang="en-US" dirty="0" smtClean="0"/>
              <a:t> +</a:t>
            </a:r>
          </a:p>
          <a:p>
            <a:r>
              <a:rPr lang="ru-RU" dirty="0" smtClean="0"/>
              <a:t>            </a:t>
            </a:r>
            <a:r>
              <a:rPr lang="en-US" dirty="0" smtClean="0"/>
              <a:t> </a:t>
            </a:r>
            <a:r>
              <a:rPr lang="ru-RU" dirty="0" smtClean="0"/>
              <a:t> в подарок  шунгитовый набор</a:t>
            </a:r>
          </a:p>
          <a:p>
            <a:r>
              <a:rPr lang="ru-RU" dirty="0" smtClean="0"/>
              <a:t> (3 кулона, брелок   и  защитная пластина на телефон из шунгита )</a:t>
            </a:r>
          </a:p>
          <a:p>
            <a:r>
              <a:rPr lang="ru-RU" dirty="0" smtClean="0"/>
              <a:t>                                         + </a:t>
            </a:r>
          </a:p>
          <a:p>
            <a:r>
              <a:rPr lang="ru-RU" dirty="0" smtClean="0"/>
              <a:t>     бесплатную доставку в любую страну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05200"/>
            <a:ext cx="1188720" cy="118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5" y="3810000"/>
            <a:ext cx="1097280" cy="109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AQUA\S H U N G I T\F O T O\plast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5" y="5029200"/>
            <a:ext cx="1524000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9" y="2294831"/>
            <a:ext cx="15240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44182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72" y="1295542"/>
            <a:ext cx="2926080" cy="2926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4190999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Первые двое ,оплативших сегодня,                     </a:t>
            </a:r>
            <a:r>
              <a:rPr lang="ru-RU" dirty="0" smtClean="0">
                <a:solidFill>
                  <a:srgbClr val="FF0000"/>
                </a:solidFill>
              </a:rPr>
              <a:t>660</a:t>
            </a:r>
            <a:r>
              <a:rPr lang="en-US" dirty="0" smtClean="0">
                <a:solidFill>
                  <a:srgbClr val="FF0000"/>
                </a:solidFill>
              </a:rPr>
              <a:t> $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/>
              <a:t> </a:t>
            </a:r>
            <a:r>
              <a:rPr lang="ru-RU" dirty="0" smtClean="0"/>
              <a:t>получают в подарок 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Шунгитовую пирамиду 8*8 см (</a:t>
            </a:r>
            <a:r>
              <a:rPr lang="en-US" dirty="0" smtClean="0"/>
              <a:t> </a:t>
            </a:r>
            <a:r>
              <a:rPr lang="ru-RU" dirty="0" smtClean="0"/>
              <a:t>стоимостью 100 </a:t>
            </a:r>
            <a:r>
              <a:rPr lang="en-US" dirty="0" smtClean="0"/>
              <a:t>$)</a:t>
            </a:r>
            <a:r>
              <a:rPr lang="ru-RU" dirty="0" smtClean="0"/>
              <a:t>+ бесплатную доставку в любую страну.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305">
            <a:off x="701533" y="721351"/>
            <a:ext cx="4368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95470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0800" y="-429901"/>
            <a:ext cx="25400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819"/>
            <a:ext cx="3230880" cy="6055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4" y="3124200"/>
            <a:ext cx="4114800" cy="3289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5341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6781800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5486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</a:t>
            </a:r>
            <a:r>
              <a:rPr lang="ru-RU" dirty="0" smtClean="0"/>
              <a:t> </a:t>
            </a:r>
            <a:r>
              <a:rPr lang="en-US" dirty="0" smtClean="0"/>
              <a:t>www.vivalife.co.il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484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1" y="3272327"/>
            <a:ext cx="4038600" cy="3185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1583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 чем я буду говорить сегодня</a:t>
            </a:r>
            <a:r>
              <a:rPr lang="he-IL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чем мы в действительности платим за комфорт и удобства научно-технического </a:t>
            </a:r>
            <a:r>
              <a:rPr lang="ru-RU" sz="2000" dirty="0" smtClean="0"/>
              <a:t>прогресса</a:t>
            </a:r>
            <a:r>
              <a:rPr lang="en-US" sz="2000" dirty="0"/>
              <a:t>,</a:t>
            </a:r>
          </a:p>
          <a:p>
            <a:r>
              <a:rPr lang="ru-RU" sz="2000" dirty="0"/>
              <a:t>о невидимой и неосязаемой опасности ,которая проявляется только в виде определенных </a:t>
            </a:r>
            <a:r>
              <a:rPr lang="ru-RU" sz="2000" dirty="0" smtClean="0"/>
              <a:t>болезней</a:t>
            </a:r>
            <a:r>
              <a:rPr lang="en-US" sz="2000" dirty="0" smtClean="0"/>
              <a:t>,</a:t>
            </a:r>
          </a:p>
          <a:p>
            <a:r>
              <a:rPr lang="ru-RU" sz="2000" dirty="0"/>
              <a:t>что и как разрушается в нашем теле под действием электромагнитных волн  и </a:t>
            </a:r>
            <a:r>
              <a:rPr lang="ru-RU" sz="2000" dirty="0" smtClean="0"/>
              <a:t>радиации</a:t>
            </a:r>
            <a:r>
              <a:rPr lang="en-US" sz="2000" dirty="0" smtClean="0"/>
              <a:t>,</a:t>
            </a:r>
            <a:endParaRPr lang="en-US" sz="2000" dirty="0"/>
          </a:p>
          <a:p>
            <a:r>
              <a:rPr lang="ru-RU" sz="2000" dirty="0"/>
              <a:t>что мы крадем у  наших детей, даря им мобильники ,</a:t>
            </a:r>
            <a:r>
              <a:rPr lang="en-US" sz="2000" dirty="0"/>
              <a:t>IPAD</a:t>
            </a:r>
            <a:r>
              <a:rPr lang="ru-RU" sz="2000" dirty="0"/>
              <a:t>, </a:t>
            </a:r>
            <a:r>
              <a:rPr lang="ru-RU" sz="2000" dirty="0" smtClean="0"/>
              <a:t>ноутбуки</a:t>
            </a:r>
            <a:r>
              <a:rPr lang="en-US" sz="2000" dirty="0" smtClean="0"/>
              <a:t>,</a:t>
            </a:r>
            <a:endParaRPr lang="en-US" sz="2000" dirty="0"/>
          </a:p>
          <a:p>
            <a:r>
              <a:rPr lang="ru-RU" sz="2000" dirty="0"/>
              <a:t>какой компонент является главным хранителем жизни наших </a:t>
            </a:r>
            <a:r>
              <a:rPr lang="ru-RU" sz="2000" dirty="0" smtClean="0"/>
              <a:t>клеток</a:t>
            </a:r>
            <a:r>
              <a:rPr lang="en-US" sz="2000" dirty="0" smtClean="0"/>
              <a:t>,</a:t>
            </a:r>
            <a:endParaRPr lang="en-US" sz="2000" dirty="0"/>
          </a:p>
          <a:p>
            <a:r>
              <a:rPr lang="ru-RU" sz="2000" dirty="0"/>
              <a:t>как мы можем себе помочь  в условиях ухудшающейся экологической обстановки 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15551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42520"/>
            <a:ext cx="5448300" cy="441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2"/>
            <a:ext cx="3383280" cy="2343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231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90" y="121777"/>
            <a:ext cx="49530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8999"/>
            <a:ext cx="2638425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55577"/>
            <a:ext cx="3749040" cy="2496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78981"/>
            <a:ext cx="3124200" cy="253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3438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Излучение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53372218"/>
              </p:ext>
            </p:extLst>
          </p:nvPr>
        </p:nvGraphicFramePr>
        <p:xfrm>
          <a:off x="457200" y="1371600"/>
          <a:ext cx="7391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9744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Основные разрушающие источники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ru-RU" i="1" dirty="0"/>
              <a:t>Не приносит вреда организму 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0,2 мкТл</a:t>
            </a:r>
          </a:p>
          <a:p>
            <a:pPr marL="11430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ru-RU" dirty="0" smtClean="0"/>
              <a:t>Мобильные телефоны </a:t>
            </a:r>
            <a:r>
              <a:rPr lang="ru-RU" dirty="0"/>
              <a:t>40 мкТл (превышение в 200 раз)</a:t>
            </a:r>
            <a:endParaRPr lang="en-US" dirty="0"/>
          </a:p>
          <a:p>
            <a:r>
              <a:rPr lang="ru-RU" dirty="0" smtClean="0"/>
              <a:t>Компьюторы </a:t>
            </a:r>
            <a:r>
              <a:rPr lang="ru-RU" dirty="0"/>
              <a:t>до 100 мкТл (превышение в 500)</a:t>
            </a:r>
            <a:endParaRPr lang="en-US" dirty="0"/>
          </a:p>
          <a:p>
            <a:r>
              <a:rPr lang="ru-RU" dirty="0" smtClean="0"/>
              <a:t>Метро  </a:t>
            </a:r>
            <a:r>
              <a:rPr lang="ru-RU" dirty="0"/>
              <a:t>300 мкТл (</a:t>
            </a:r>
            <a:r>
              <a:rPr lang="ru-RU" dirty="0" smtClean="0"/>
              <a:t>превышение</a:t>
            </a:r>
            <a:r>
              <a:rPr lang="en-US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1500)</a:t>
            </a:r>
            <a:endParaRPr lang="en-US" dirty="0"/>
          </a:p>
          <a:p>
            <a:r>
              <a:rPr lang="ru-RU" dirty="0" smtClean="0"/>
              <a:t>Трамвай/троллейбус/поезд  150 </a:t>
            </a:r>
            <a:r>
              <a:rPr lang="ru-RU" dirty="0"/>
              <a:t>мкТл ( превышение </a:t>
            </a:r>
            <a:r>
              <a:rPr lang="ru-RU" dirty="0" smtClean="0"/>
              <a:t>в 750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 smtClean="0"/>
              <a:t>Микроволновые печи </a:t>
            </a:r>
            <a:r>
              <a:rPr lang="ru-RU" dirty="0"/>
              <a:t>от 8- 100 мкТл ( превышение в 40-500)</a:t>
            </a:r>
            <a:endParaRPr lang="en-US" dirty="0"/>
          </a:p>
          <a:p>
            <a:r>
              <a:rPr lang="ru-RU" dirty="0" smtClean="0"/>
              <a:t>Бытовая техника </a:t>
            </a:r>
            <a:r>
              <a:rPr lang="en-US" dirty="0" smtClean="0"/>
              <a:t>(</a:t>
            </a:r>
            <a:r>
              <a:rPr lang="ru-RU" dirty="0" smtClean="0"/>
              <a:t>превышение </a:t>
            </a:r>
            <a:r>
              <a:rPr lang="ru-RU" dirty="0"/>
              <a:t>от </a:t>
            </a:r>
            <a:r>
              <a:rPr lang="ru-RU" dirty="0" smtClean="0"/>
              <a:t>1 мкТл до 20 мкТл</a:t>
            </a:r>
            <a:r>
              <a:rPr lang="en-US" dirty="0" smtClean="0"/>
              <a:t>)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777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Влияние мобильных телефонов на мозг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0190"/>
            <a:ext cx="3474720" cy="463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81400"/>
            <a:ext cx="428625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78" y="1219200"/>
            <a:ext cx="2743200" cy="1865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2155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8491</TotalTime>
  <Words>819</Words>
  <Application>Microsoft Office PowerPoint</Application>
  <PresentationFormat>On-screen Show (4:3)</PresentationFormat>
  <Paragraphs>123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Откровенный разговор  о том , что укорачивает нам жизнь</vt:lpstr>
      <vt:lpstr>О себе:</vt:lpstr>
      <vt:lpstr>Slide 3</vt:lpstr>
      <vt:lpstr>О чем я буду говорить сегодня:</vt:lpstr>
      <vt:lpstr>Slide 5</vt:lpstr>
      <vt:lpstr>Slide 6</vt:lpstr>
      <vt:lpstr>Излучение </vt:lpstr>
      <vt:lpstr>Основные разрушающие источники:</vt:lpstr>
      <vt:lpstr>Влияние мобильных телефонов на мозг</vt:lpstr>
      <vt:lpstr>Мобильные телефоны . </vt:lpstr>
      <vt:lpstr>Ущерб, наносимый нам компьюторами:</vt:lpstr>
      <vt:lpstr>Что происходит на уровне клеток?</vt:lpstr>
      <vt:lpstr>Как сохранить здоровые функции клеток.</vt:lpstr>
      <vt:lpstr>Среда наших клеток – особая структурированная  жидкость</vt:lpstr>
      <vt:lpstr>Важность  необходимого количества клеточной  жидкости.</vt:lpstr>
      <vt:lpstr>Обычная  питьевая вода –не  решение проблемы.</vt:lpstr>
      <vt:lpstr>Технология MRET- предотвращает ущерб от ЭМИ.</vt:lpstr>
      <vt:lpstr>Активатор воды MRET</vt:lpstr>
      <vt:lpstr>Уникальные свойства воды MRET , предотвращающие ущерб от ЭМИ.</vt:lpstr>
      <vt:lpstr>      Почему именно технология MRET?  </vt:lpstr>
      <vt:lpstr>Основные исследования</vt:lpstr>
      <vt:lpstr>Slide 22</vt:lpstr>
      <vt:lpstr>                                       Наконец-то!                                У вас  может быть то,  что...</vt:lpstr>
      <vt:lpstr>Slide 24</vt:lpstr>
      <vt:lpstr>Slide 25</vt:lpstr>
      <vt:lpstr>Slide 26</vt:lpstr>
      <vt:lpstr>Slide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Откровенный разговор  об ошибках,которые укорачивают нам жизнь</dc:title>
  <dc:creator>Vova</dc:creator>
  <cp:lastModifiedBy>Igor Smirnov</cp:lastModifiedBy>
  <cp:revision>51</cp:revision>
  <dcterms:created xsi:type="dcterms:W3CDTF">2012-07-14T12:20:21Z</dcterms:created>
  <dcterms:modified xsi:type="dcterms:W3CDTF">2015-12-02T20:44:28Z</dcterms:modified>
</cp:coreProperties>
</file>